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6b98aca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6b98aca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6b98aca0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6b98aca0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6b98aca0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6b98aca0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76fdd1c6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76fdd1c6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6b98aca0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6b98aca0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76fdd1c6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76fdd1c6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6b98aca0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6b98aca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6fdd1c6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76fdd1c6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6fdd1c6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76fdd1c6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6b98aca0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6b98aca0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6b98aca0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6b98aca0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1f4f1536b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1f4f1536b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6b98aca0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6b98aca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76fdd1c6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76fdd1c6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688d756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688d756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1f4f1536b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1f4f1536b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6b98aca0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6b98aca0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6b98aca0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6b98aca0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6b98aca0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6b98aca0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6b98aca0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6b98aca0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6b98aca0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6b98aca0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descr="Tag=AccentColor&#10;Flavor=Light&#10;Target=Fill" id="17" name="Google Shape;17;p2"/>
          <p:cNvSpPr/>
          <p:nvPr/>
        </p:nvSpPr>
        <p:spPr>
          <a:xfrm>
            <a:off x="988813" y="0"/>
            <a:ext cx="7169293" cy="5137387"/>
          </a:xfrm>
          <a:custGeom>
            <a:rect b="b" l="l" r="r" t="t"/>
            <a:pathLst>
              <a:path extrusionOk="0" h="5150263" w="7187261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2980655" y="3085003"/>
            <a:ext cx="3182692" cy="20574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9" name="Google Shape;89;p1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>
            <p:ph idx="2" type="pic"/>
          </p:nvPr>
        </p:nvSpPr>
        <p:spPr>
          <a:xfrm>
            <a:off x="5799082" y="2297321"/>
            <a:ext cx="1097400" cy="111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3"/>
          <p:cNvSpPr/>
          <p:nvPr>
            <p:ph idx="3" type="pic"/>
          </p:nvPr>
        </p:nvSpPr>
        <p:spPr>
          <a:xfrm>
            <a:off x="7575944" y="2298687"/>
            <a:ext cx="1081800" cy="1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3"/>
          <p:cNvSpPr/>
          <p:nvPr>
            <p:ph idx="4" type="pic"/>
          </p:nvPr>
        </p:nvSpPr>
        <p:spPr>
          <a:xfrm>
            <a:off x="4027866" y="2298687"/>
            <a:ext cx="1091700" cy="1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/>
          <p:nvPr>
            <p:ph idx="5" type="pic"/>
          </p:nvPr>
        </p:nvSpPr>
        <p:spPr>
          <a:xfrm>
            <a:off x="2257220" y="2298687"/>
            <a:ext cx="1085400" cy="1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/>
          <p:nvPr>
            <p:ph idx="6" type="pic"/>
          </p:nvPr>
        </p:nvSpPr>
        <p:spPr>
          <a:xfrm>
            <a:off x="486228" y="2293857"/>
            <a:ext cx="1097400" cy="11133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0" y="273844"/>
            <a:ext cx="9141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descr="Tag=AccentColor&#10;Flavor=Light&#10;Target=FillAndLine" id="29" name="Google Shape;29;p3"/>
          <p:cNvSpPr/>
          <p:nvPr/>
        </p:nvSpPr>
        <p:spPr>
          <a:xfrm flipH="1" rot="10800000">
            <a:off x="486229" y="1550671"/>
            <a:ext cx="8175164" cy="13716"/>
          </a:xfrm>
          <a:custGeom>
            <a:rect b="b" l="l" r="r" t="t"/>
            <a:pathLst>
              <a:path extrusionOk="0" fill="none" h="18288" w="10900219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900219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73202" y="3566160"/>
            <a:ext cx="1110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7" type="body"/>
          </p:nvPr>
        </p:nvSpPr>
        <p:spPr>
          <a:xfrm>
            <a:off x="2244852" y="3566160"/>
            <a:ext cx="1110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8" type="body"/>
          </p:nvPr>
        </p:nvSpPr>
        <p:spPr>
          <a:xfrm>
            <a:off x="4016502" y="3566160"/>
            <a:ext cx="1110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9" type="body"/>
          </p:nvPr>
        </p:nvSpPr>
        <p:spPr>
          <a:xfrm>
            <a:off x="5788152" y="3566160"/>
            <a:ext cx="1110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3" type="body"/>
          </p:nvPr>
        </p:nvSpPr>
        <p:spPr>
          <a:xfrm>
            <a:off x="7559802" y="3566160"/>
            <a:ext cx="1110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3 column" type="twoTxTwoObj">
  <p:cSld name="TWO_OBJECTS_WITH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486918" y="1933956"/>
            <a:ext cx="2400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b="0" sz="3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486918" y="2504660"/>
            <a:ext cx="2400300" cy="2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3" type="body"/>
          </p:nvPr>
        </p:nvSpPr>
        <p:spPr>
          <a:xfrm>
            <a:off x="3374136" y="1933956"/>
            <a:ext cx="240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b="0" sz="3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0" name="Google Shape;40;p4"/>
          <p:cNvSpPr txBox="1"/>
          <p:nvPr>
            <p:ph idx="4" type="body"/>
          </p:nvPr>
        </p:nvSpPr>
        <p:spPr>
          <a:xfrm>
            <a:off x="3374136" y="2504661"/>
            <a:ext cx="24003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descr="Tag=AccentColor&#10;Flavor=Light&#10;Target=FillAndLine" id="44" name="Google Shape;44;p4"/>
          <p:cNvSpPr/>
          <p:nvPr/>
        </p:nvSpPr>
        <p:spPr>
          <a:xfrm flipH="1" rot="10800000">
            <a:off x="486229" y="1550671"/>
            <a:ext cx="8175164" cy="13716"/>
          </a:xfrm>
          <a:custGeom>
            <a:rect b="b" l="l" r="r" t="t"/>
            <a:pathLst>
              <a:path extrusionOk="0" fill="none" h="18288" w="10900219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900219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 txBox="1"/>
          <p:nvPr>
            <p:ph idx="5" type="body"/>
          </p:nvPr>
        </p:nvSpPr>
        <p:spPr>
          <a:xfrm>
            <a:off x="6254496" y="1933956"/>
            <a:ext cx="240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b="0" sz="3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" name="Google Shape;46;p4"/>
          <p:cNvSpPr txBox="1"/>
          <p:nvPr>
            <p:ph idx="6" type="body"/>
          </p:nvPr>
        </p:nvSpPr>
        <p:spPr>
          <a:xfrm>
            <a:off x="6254496" y="2504661"/>
            <a:ext cx="24003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descr="Tag=AccentColor&#10;Flavor=Light&#10;Target=FillAndLine" id="66" name="Google Shape;66;p7"/>
          <p:cNvSpPr/>
          <p:nvPr/>
        </p:nvSpPr>
        <p:spPr>
          <a:xfrm flipH="1" rot="10800000">
            <a:off x="486229" y="1550671"/>
            <a:ext cx="8175164" cy="13716"/>
          </a:xfrm>
          <a:custGeom>
            <a:rect b="b" l="l" r="r" t="t"/>
            <a:pathLst>
              <a:path extrusionOk="0" fill="none" h="18288" w="10900219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900219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0" name="Google Shape;70;p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" name="Google Shape;72;p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descr="Tag=AccentColor&#10;Flavor=Light&#10;Target=FillAndLine" id="76" name="Google Shape;76;p8"/>
          <p:cNvSpPr/>
          <p:nvPr/>
        </p:nvSpPr>
        <p:spPr>
          <a:xfrm flipH="1" rot="10800000">
            <a:off x="486229" y="1550671"/>
            <a:ext cx="8175164" cy="13716"/>
          </a:xfrm>
          <a:custGeom>
            <a:rect b="b" l="l" r="r" t="t"/>
            <a:pathLst>
              <a:path extrusionOk="0" fill="none" h="18288" w="10900219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900219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0.jpg"/><Relationship Id="rId5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Relationship Id="rId4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ctrTitle"/>
          </p:nvPr>
        </p:nvSpPr>
        <p:spPr>
          <a:xfrm>
            <a:off x="1143000" y="8526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33">
                <a:solidFill>
                  <a:schemeClr val="dk1"/>
                </a:solidFill>
              </a:rPr>
              <a:t>Data After Dark</a:t>
            </a:r>
            <a:endParaRPr sz="7533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presents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22" name="Google Shape;122;p16"/>
          <p:cNvSpPr txBox="1"/>
          <p:nvPr>
            <p:ph idx="1" type="subTitle"/>
          </p:nvPr>
        </p:nvSpPr>
        <p:spPr>
          <a:xfrm>
            <a:off x="1143000" y="3246379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Animal Welfare in the Modern World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Michelle Butts-Spence and Kris Dillon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 amt="25000"/>
          </a:blip>
          <a:srcRect b="0" l="0" r="0" t="154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type="title"/>
          </p:nvPr>
        </p:nvSpPr>
        <p:spPr>
          <a:xfrm>
            <a:off x="628650" y="409225"/>
            <a:ext cx="7886700" cy="75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National Intakes of Cats and Dogs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97" y="1837025"/>
            <a:ext cx="4011400" cy="3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4400425" y="1707550"/>
            <a:ext cx="4651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National intakes regularly drop following summer and increase in the spring, however in 2020, the number continued dropping into May.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2269800" y="3769125"/>
            <a:ext cx="114600" cy="291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4367275" y="3056550"/>
            <a:ext cx="471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Overall, intakes  have declined steadily since fall of 2019.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5"/>
          <p:cNvSpPr/>
          <p:nvPr/>
        </p:nvSpPr>
        <p:spPr>
          <a:xfrm rot="619743">
            <a:off x="1315817" y="2811569"/>
            <a:ext cx="2477957" cy="9056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4334125" y="3856950"/>
            <a:ext cx="478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At the start of the pandemic shelters shut down and activity dropped significantly.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 amt="25000"/>
          </a:blip>
          <a:srcRect b="977" l="0" r="5784" t="1956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National Outcomes of Cats and Dogs</a:t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50" y="1831525"/>
            <a:ext cx="4113050" cy="31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4572000" y="1681975"/>
            <a:ext cx="4572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National trends have shown a  decrease in the number of animals in shelters, but a significant drop during the first months of the pandemic.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2311450" y="4102300"/>
            <a:ext cx="104400" cy="312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4572000" y="3199938"/>
            <a:ext cx="457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Naturally, adoption rates follow the same pattern as intakes.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6"/>
          <p:cNvSpPr/>
          <p:nvPr/>
        </p:nvSpPr>
        <p:spPr>
          <a:xfrm rot="858355">
            <a:off x="1224555" y="2791184"/>
            <a:ext cx="2550800" cy="841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4572000" y="4102300"/>
            <a:ext cx="450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Euthanasia rates decreased steadily as the number of intakes decreased.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583075" y="3977350"/>
            <a:ext cx="416400" cy="7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 amt="25000"/>
          </a:blip>
          <a:srcRect b="5794" l="0" r="6594" t="1547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National Summary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250625" y="1894500"/>
            <a:ext cx="522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Cat Euthanasia Rate for 2019:  14.4%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Cat Euthanasia Rate for 2020:  9.2%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Cat Euthanasia Rate for 2021:  8.9%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3352650" y="3348475"/>
            <a:ext cx="5332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Dog Euthanasia Rate for 2019:  10.2%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Dog Euthanasia Rate for 2020:  8.2%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Dog Euthanasia Rate for 2021:  8.3%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 amt="25000"/>
          </a:blip>
          <a:srcRect b="8372" l="0" r="0" t="662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Georgia Euthanasia Rates </a:t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4">
            <a:alphaModFix/>
          </a:blip>
          <a:srcRect b="228" l="0" r="0" t="219"/>
          <a:stretch/>
        </p:blipFill>
        <p:spPr>
          <a:xfrm>
            <a:off x="4708300" y="1765500"/>
            <a:ext cx="4217626" cy="318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254875" y="1765500"/>
            <a:ext cx="4217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National adoptions accounted for the majority of outcomes, but Georgia has a large number of transfers thanks to </a:t>
            </a: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rescue groups. Adoptions however declined after the start of Covid.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300" y="1765500"/>
            <a:ext cx="4217626" cy="318968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207775" y="3789925"/>
            <a:ext cx="597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But as you can see, the number of intakes declined more than the outcomes, with euthanasia rates steadily declining as well.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2575" y="1188725"/>
            <a:ext cx="2817967" cy="2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9469" y="3119025"/>
            <a:ext cx="2552381" cy="19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628650" y="450100"/>
            <a:ext cx="8355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Results: Georgia Intake &amp; Euthanasia Rates 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3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Georgia Euthanasia Summary</a:t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147900" y="1591775"/>
            <a:ext cx="5016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Shelter Animals Count data: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Georgia Cat Euthanasia Rate for 2019:    9%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Georgia Cat Euthanasia Rates for 2020:  7%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Georgia Cat Euthanasia Rates for 2021:    7%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Georgia Dog 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Euthanasia</a:t>
            </a: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Rate for 2019:   7%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Georgia Dog Euthanasia Rates for 2020:   4%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Georgia Dog Euthanasia Rates for 2021:   5%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5164800" y="1591775"/>
            <a:ext cx="3831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Georgia Department of Agriculture Results for 2021: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 Intake = 19374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Dog Intake = 13466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 Euthanasia = 2602 (or 13%)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Dog Euthanasia = 1759 (or 13%)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147900" y="4092200"/>
            <a:ext cx="899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rates are slightly higher for cats than dogs, but the numbers are substantially greater in the Georgia Dept. of Ag. data than the SAC data suggests.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 amt="25000"/>
          </a:blip>
          <a:srcRect b="0" l="1844" r="4037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Texas Euthanasia Rates 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00" y="1811654"/>
            <a:ext cx="4140625" cy="314445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4393875" y="1886850"/>
            <a:ext cx="457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Similar to Georgia, Texas has a large amount of transfers thanks to rescue groups pulling from shelters. 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199" y="3225706"/>
            <a:ext cx="2278626" cy="173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192" y="1709850"/>
            <a:ext cx="2278634" cy="1723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4425075" y="2995050"/>
            <a:ext cx="4508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 can see that intakes also declined and euthanasia decreased significantly until summer of 2021, around the same time as a large influx of intakes came in.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628650" y="424600"/>
            <a:ext cx="7042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Results: Texas Intake &amp; Euthanasia Rates</a:t>
            </a:r>
            <a:endParaRPr sz="33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 amt="25000"/>
          </a:blip>
          <a:srcRect b="18442" l="0" r="12701" t="7936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Texas Summary</a:t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299000" y="1669538"/>
            <a:ext cx="4865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Texas Cat Euthanasia Rate for 2019:  12.9%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Texas Cat Euthanasia Rate for 2020:  6.1%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Texas Cat Euthanasia Rate for 2021:  6.6%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3649950" y="3024050"/>
            <a:ext cx="4865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Texas Dog Euthanasia Rate for 2019:  9.3%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Texas Dog Euthanasia Rate for 2020:  4.8%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➔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Texas Dog Euthanasia Rate for 2021:  6.4%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Trap Neuter Release Programs</a:t>
            </a:r>
            <a:endParaRPr/>
          </a:p>
        </p:txBody>
      </p:sp>
      <p:sp>
        <p:nvSpPr>
          <p:cNvPr id="270" name="Google Shape;270;p32"/>
          <p:cNvSpPr txBox="1"/>
          <p:nvPr/>
        </p:nvSpPr>
        <p:spPr>
          <a:xfrm>
            <a:off x="612275" y="2258513"/>
            <a:ext cx="822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Recommendations for standardized reporting:</a:t>
            </a:r>
            <a:endParaRPr sz="33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1241450" y="1589875"/>
            <a:ext cx="652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There was not enough data on TNR programs to analyze.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25" y="3114534"/>
            <a:ext cx="8361923" cy="26220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1241450" y="3263525"/>
            <a:ext cx="5923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Species (Feline or Canine)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Intake reason (stray, owner surrender, etc.)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Outcome type (adoption, rescue, euthanized, etc.)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4572000" y="3263525"/>
            <a:ext cx="420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Intake status (intact/altered)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Outgoing status (intact/altered)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4">
            <a:alphaModFix amt="25000"/>
          </a:blip>
          <a:srcRect b="3622" l="0" r="7774" t="186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 amt="25000"/>
          </a:blip>
          <a:srcRect b="32134" l="8606" r="18208" t="3699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82" name="Google Shape;282;p33"/>
          <p:cNvSpPr txBox="1"/>
          <p:nvPr/>
        </p:nvSpPr>
        <p:spPr>
          <a:xfrm>
            <a:off x="365575" y="1898550"/>
            <a:ext cx="8267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Through our research and data analysis, we discovered: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Adoption rates </a:t>
            </a:r>
            <a:r>
              <a:rPr lang="en" sz="2000" u="sng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did not</a:t>
            </a: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increase during Covid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Euthanasia rates did decrease during Covid, mirrored by a decrease in intakes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 national data we found through Shelter Animals Count reports lower numbers than individual state data where there is mandatory reporting.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There is far too little data on Trap Neuter Release programs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77000" y="1577800"/>
            <a:ext cx="9001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data shows as the number of animals increases in shelters the number of euthanasia also increases.</a:t>
            </a:r>
            <a:b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Southeastern United States has a greater euthanasia rate than anywhere else in the country.</a:t>
            </a:r>
            <a:b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need for a national accounting system for animal welfare can and should be established.</a:t>
            </a:r>
            <a:b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created recommendations to share with interested parties to standardize how cities, counties, and states can record animal intakes and outcomes.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 amt="25000"/>
          </a:blip>
          <a:srcRect b="16042" l="16566" r="3247" t="16036"/>
          <a:stretch/>
        </p:blipFill>
        <p:spPr>
          <a:xfrm flipH="1">
            <a:off x="3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0784" l="0" r="0" t="10784"/>
          <a:stretch/>
        </p:blipFill>
        <p:spPr>
          <a:xfrm>
            <a:off x="297392" y="262950"/>
            <a:ext cx="2874183" cy="2935375"/>
          </a:xfrm>
          <a:prstGeom prst="rect">
            <a:avLst/>
          </a:prstGeom>
        </p:spPr>
      </p:pic>
      <p:sp>
        <p:nvSpPr>
          <p:cNvPr id="129" name="Google Shape;129;p17"/>
          <p:cNvSpPr txBox="1"/>
          <p:nvPr>
            <p:ph type="title"/>
          </p:nvPr>
        </p:nvSpPr>
        <p:spPr>
          <a:xfrm>
            <a:off x="3356350" y="262950"/>
            <a:ext cx="5240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Meet the Team: 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Michelle Butts-Spence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3171575" y="1593563"/>
            <a:ext cx="5858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BS in Special Education from Wayne State University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 in Curriculum &amp; Technology from the University of Phoenix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Skilled in Microsoft Office, HTML, Python, R, RStudio, VisualStudio, Jupyter Notebook, Tableau, and Excel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17900" y="3198325"/>
            <a:ext cx="8908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 + years of experience teaching at all levels from preschool to 26 years of age, all subjects at elementary level, teacher consultant for special education and technology.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Taught technology skills to staff, administration, teachers and students for 20+ years.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Animal advocate, rescuer, and foster for 20+ years, specializing in medical foster.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Currently working in rescue and a career pivot into Data Science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4198175" y="1212650"/>
            <a:ext cx="4072800" cy="860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550"/>
              <a:t>Questions?</a:t>
            </a:r>
            <a:endParaRPr sz="6550"/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b="11689" l="5559" r="8240" t="6511"/>
          <a:stretch/>
        </p:blipFill>
        <p:spPr>
          <a:xfrm>
            <a:off x="168850" y="478200"/>
            <a:ext cx="3311575" cy="41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b="0" l="22647" r="23429" t="0"/>
          <a:stretch/>
        </p:blipFill>
        <p:spPr>
          <a:xfrm>
            <a:off x="7002325" y="2571749"/>
            <a:ext cx="1940100" cy="23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130" y="2571750"/>
            <a:ext cx="3056496" cy="23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1143000" y="841774"/>
            <a:ext cx="6858000" cy="949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Thank you!</a:t>
            </a:r>
            <a:endParaRPr sz="7800"/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1143000" y="3232554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information contained herein was derived from data supplied by Shelter Animals Count. Shelter Animals Count specifically disclaims </a:t>
            </a:r>
            <a:br>
              <a:rPr lang="en"/>
            </a:br>
            <a:r>
              <a:rPr lang="en"/>
              <a:t>all responsibility for any analysis, interpretations, conclusions </a:t>
            </a:r>
            <a:br>
              <a:rPr lang="en"/>
            </a:br>
            <a:r>
              <a:rPr lang="en"/>
              <a:t>and opinions contained in the information presented.</a:t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9382">
            <a:off x="7825900" y="3934300"/>
            <a:ext cx="1230900" cy="11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 amt="25000"/>
          </a:blip>
          <a:srcRect b="26219" l="0" r="0" t="17528"/>
          <a:stretch/>
        </p:blipFill>
        <p:spPr>
          <a:xfrm>
            <a:off x="0" y="-1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9479" l="0" r="0" t="3921"/>
          <a:stretch/>
        </p:blipFill>
        <p:spPr>
          <a:xfrm>
            <a:off x="5986592" y="273850"/>
            <a:ext cx="2874182" cy="2935378"/>
          </a:xfrm>
          <a:prstGeom prst="rect">
            <a:avLst/>
          </a:prstGeom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1776250" y="273850"/>
            <a:ext cx="40416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Meet the Team: </a:t>
            </a:r>
            <a:endParaRPr sz="3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Kris Dillon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247050" y="1639750"/>
            <a:ext cx="86499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Bachelor of Fine Arts in Theatre Management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12 years in office management and </a:t>
            </a:r>
            <a:b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business administration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Skilled with Microsoft Office Suite, Python, R, RStudio, </a:t>
            </a:r>
            <a:b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Visual Studio Code, Jupyter Notebook, and Tableau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Legal, Accounting, Educational, and Medical databases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Always had interest in coding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Fascinated by how things work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Rescued FeLV+ cats and is considered a cat whisperer by friends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➔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Currently employed as a Medical Office Specialist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 amt="25000"/>
          </a:blip>
          <a:srcRect b="24664" l="0" r="0" t="0"/>
          <a:stretch/>
        </p:blipFill>
        <p:spPr>
          <a:xfrm>
            <a:off x="0" y="3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1686125" y="1776250"/>
            <a:ext cx="702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 2003 it was estimated that about 60% of US households owned a pet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0" y="1690475"/>
            <a:ext cx="1254000" cy="1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 rot="1113361">
            <a:off x="757819" y="2334078"/>
            <a:ext cx="359172" cy="605545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127250" y="2084075"/>
            <a:ext cx="678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but only 10-20% of cats and dogs were adopted from shelters or rescues.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669925" y="2656350"/>
            <a:ext cx="70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60-70% of shelter animals were euthanized each year.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392850" y="3445300"/>
            <a:ext cx="835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Many believed in the beginning of Covid lockdown that adoption rates increased and euthanasia rates decreased.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 amt="25000"/>
          </a:blip>
          <a:srcRect b="9160" l="5802" r="0" t="6101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326925" y="218987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915550" y="3766450"/>
            <a:ext cx="331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Let’s looked at the numbers.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70950" y="1709850"/>
            <a:ext cx="8144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 main reason for euthanizing perfectly healthy and well-behaved animals in shelters is due to a lack of space and overcrowding. 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Rescue groups provide some relief by pulling animals from shelters, but it’s not enough.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667150" y="-174725"/>
            <a:ext cx="2746475" cy="27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Finding the Data</a:t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205450" y="1669675"/>
            <a:ext cx="8821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Searched Google, Kaggle, and individual state government websites for animal shelter data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Quickly found no standard criteria for shelter reporting at a national or individual state level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Shelter Animals Count is an organization that collects and reports shelter data collected from participating shelters and rescues in the US.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Georgia state data was available starting mid-2020 (law enacted 7/2020)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No Texas state data was found, but major cities had some form of reporting with varying degrees of information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0" y="3929"/>
            <a:ext cx="9144001" cy="513957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Data Wrangling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512700" y="1663900"/>
            <a:ext cx="81186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 programs utilized to get the raw data into a usable format were: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Microsoft Excel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RStudio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Jupyter Notebook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 recoding of data from  categorical data to continuous was performed in order to run a variety of analyses.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 amt="25000"/>
          </a:blip>
          <a:srcRect b="8475" l="0" r="0" t="0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Important Variables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570450" y="1639150"/>
            <a:ext cx="815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 most common variables found across all datasets were: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Animal Type (feline or canine)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Shelter Outcome (euthanized or live)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28650" y="3362950"/>
            <a:ext cx="8034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 reporting criteria for shelter animals varies widely by state in the US.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Many states do not have statewide data and refer to the Shelter Animal Counts data, which is voluntarily reported by members of the organization.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 amt="25000"/>
          </a:blip>
          <a:srcRect b="0" l="0" r="1977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Evaluation Questions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486300" y="1768175"/>
            <a:ext cx="8171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Did the number of </a:t>
            </a: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adoptions of shelter animals </a:t>
            </a: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increase during the Covid pandemic shutdown?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Did the number of euthanasias  of shelter animals decrease during the shutdown?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Do euthanasia rates differ between state data  and the national dataset?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➔"/>
            </a:pPr>
            <a:r>
              <a:rPr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Do Trap Neuter Release programs decrease euthanasia rates?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